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1" r:id="rId5"/>
    <p:sldId id="262" r:id="rId6"/>
    <p:sldId id="431" r:id="rId7"/>
    <p:sldId id="424" r:id="rId8"/>
    <p:sldId id="314" r:id="rId9"/>
    <p:sldId id="403" r:id="rId10"/>
    <p:sldId id="404" r:id="rId11"/>
    <p:sldId id="439" r:id="rId12"/>
    <p:sldId id="437" r:id="rId13"/>
    <p:sldId id="435" r:id="rId14"/>
    <p:sldId id="432" r:id="rId15"/>
    <p:sldId id="438" r:id="rId16"/>
    <p:sldId id="442" r:id="rId17"/>
    <p:sldId id="443" r:id="rId18"/>
    <p:sldId id="44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26"/>
    <p:restoredTop sz="94821" autoAdjust="0"/>
  </p:normalViewPr>
  <p:slideViewPr>
    <p:cSldViewPr snapToGrid="0">
      <p:cViewPr varScale="1">
        <p:scale>
          <a:sx n="135" d="100"/>
          <a:sy n="135" d="100"/>
        </p:scale>
        <p:origin x="44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6D5CEF-2425-334E-885E-F1EFD8F5A220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95E3A7-0087-7A4B-87CE-E48509574B03}">
      <dgm:prSet phldrT="[Text]"/>
      <dgm:spPr/>
      <dgm:t>
        <a:bodyPr/>
        <a:lstStyle/>
        <a:p>
          <a:r>
            <a:rPr lang="en-US" dirty="0"/>
            <a:t>Get Files</a:t>
          </a:r>
        </a:p>
      </dgm:t>
    </dgm:pt>
    <dgm:pt modelId="{DCE39526-47E0-2345-A482-D52D517461F4}" type="parTrans" cxnId="{B2F60972-D0F2-E24C-875B-F5F896D50AC1}">
      <dgm:prSet/>
      <dgm:spPr/>
      <dgm:t>
        <a:bodyPr/>
        <a:lstStyle/>
        <a:p>
          <a:endParaRPr lang="en-US"/>
        </a:p>
      </dgm:t>
    </dgm:pt>
    <dgm:pt modelId="{E05BE955-5BB6-0B43-BF30-56D7F0D90CEE}" type="sibTrans" cxnId="{B2F60972-D0F2-E24C-875B-F5F896D50AC1}">
      <dgm:prSet/>
      <dgm:spPr/>
      <dgm:t>
        <a:bodyPr/>
        <a:lstStyle/>
        <a:p>
          <a:endParaRPr lang="en-US"/>
        </a:p>
      </dgm:t>
    </dgm:pt>
    <dgm:pt modelId="{2A817F4C-5069-9740-B996-CF2F45F856B0}">
      <dgm:prSet phldrT="[Text]"/>
      <dgm:spPr/>
      <dgm:t>
        <a:bodyPr/>
        <a:lstStyle/>
        <a:p>
          <a:r>
            <a:rPr lang="en-US" dirty="0"/>
            <a:t>Gene Expression Counts</a:t>
          </a:r>
        </a:p>
      </dgm:t>
    </dgm:pt>
    <dgm:pt modelId="{24DA03FD-3381-B447-AFDE-3F136009F251}" type="parTrans" cxnId="{C2A9C635-661F-764B-B791-DFCE4057B73C}">
      <dgm:prSet/>
      <dgm:spPr/>
      <dgm:t>
        <a:bodyPr/>
        <a:lstStyle/>
        <a:p>
          <a:endParaRPr lang="en-US"/>
        </a:p>
      </dgm:t>
    </dgm:pt>
    <dgm:pt modelId="{231A8FF4-0C60-0D48-9ADC-B4D6A75427E7}" type="sibTrans" cxnId="{C2A9C635-661F-764B-B791-DFCE4057B73C}">
      <dgm:prSet/>
      <dgm:spPr/>
      <dgm:t>
        <a:bodyPr/>
        <a:lstStyle/>
        <a:p>
          <a:endParaRPr lang="en-US"/>
        </a:p>
      </dgm:t>
    </dgm:pt>
    <dgm:pt modelId="{9CFD591E-A1C6-2746-B3CD-EF7A89234DCC}">
      <dgm:prSet phldrT="[Text]"/>
      <dgm:spPr/>
      <dgm:t>
        <a:bodyPr/>
        <a:lstStyle/>
        <a:p>
          <a:r>
            <a:rPr lang="en-US" dirty="0"/>
            <a:t>Data Pre-Processing</a:t>
          </a:r>
        </a:p>
      </dgm:t>
    </dgm:pt>
    <dgm:pt modelId="{C8E4D487-41D5-494E-8823-97CC039AE687}" type="parTrans" cxnId="{6D1CBC30-24E0-9B48-950D-13E3CE8E5596}">
      <dgm:prSet/>
      <dgm:spPr/>
      <dgm:t>
        <a:bodyPr/>
        <a:lstStyle/>
        <a:p>
          <a:endParaRPr lang="en-US"/>
        </a:p>
      </dgm:t>
    </dgm:pt>
    <dgm:pt modelId="{343F341A-A71D-9C47-BAEF-B8F119CF7AA7}" type="sibTrans" cxnId="{6D1CBC30-24E0-9B48-950D-13E3CE8E5596}">
      <dgm:prSet/>
      <dgm:spPr/>
      <dgm:t>
        <a:bodyPr/>
        <a:lstStyle/>
        <a:p>
          <a:endParaRPr lang="en-US"/>
        </a:p>
      </dgm:t>
    </dgm:pt>
    <dgm:pt modelId="{F72DB20C-07BD-4F46-9182-1994642EFA93}">
      <dgm:prSet phldrT="[Text]"/>
      <dgm:spPr/>
      <dgm:t>
        <a:bodyPr/>
        <a:lstStyle/>
        <a:p>
          <a:r>
            <a:rPr lang="en-US" dirty="0"/>
            <a:t>Low Count Samples</a:t>
          </a:r>
        </a:p>
      </dgm:t>
    </dgm:pt>
    <dgm:pt modelId="{8B58E034-D3E2-F64A-AA29-7D1CCE17ADDD}" type="parTrans" cxnId="{1A1AA074-F6D5-C64F-AD5C-93C1276A7072}">
      <dgm:prSet/>
      <dgm:spPr/>
      <dgm:t>
        <a:bodyPr/>
        <a:lstStyle/>
        <a:p>
          <a:endParaRPr lang="en-US"/>
        </a:p>
      </dgm:t>
    </dgm:pt>
    <dgm:pt modelId="{E7FF38B7-AEB3-554A-850F-F74A12D5127C}" type="sibTrans" cxnId="{1A1AA074-F6D5-C64F-AD5C-93C1276A7072}">
      <dgm:prSet/>
      <dgm:spPr/>
      <dgm:t>
        <a:bodyPr/>
        <a:lstStyle/>
        <a:p>
          <a:endParaRPr lang="en-US"/>
        </a:p>
      </dgm:t>
    </dgm:pt>
    <dgm:pt modelId="{81D53987-24AC-5F45-BB83-765EC10550BE}">
      <dgm:prSet phldrT="[Text]"/>
      <dgm:spPr/>
      <dgm:t>
        <a:bodyPr/>
        <a:lstStyle/>
        <a:p>
          <a:r>
            <a:rPr lang="en-US" dirty="0"/>
            <a:t>Analysis</a:t>
          </a:r>
        </a:p>
      </dgm:t>
    </dgm:pt>
    <dgm:pt modelId="{69F9B656-CE22-E24B-8D5F-DF8CD107EC90}" type="parTrans" cxnId="{EAF8CACD-15A2-6B4E-AD2D-DBCFE4A9CE43}">
      <dgm:prSet/>
      <dgm:spPr/>
      <dgm:t>
        <a:bodyPr/>
        <a:lstStyle/>
        <a:p>
          <a:endParaRPr lang="en-US"/>
        </a:p>
      </dgm:t>
    </dgm:pt>
    <dgm:pt modelId="{0D7EE430-680A-FD4E-89DE-D6282921092B}" type="sibTrans" cxnId="{EAF8CACD-15A2-6B4E-AD2D-DBCFE4A9CE43}">
      <dgm:prSet/>
      <dgm:spPr/>
      <dgm:t>
        <a:bodyPr/>
        <a:lstStyle/>
        <a:p>
          <a:endParaRPr lang="en-US"/>
        </a:p>
      </dgm:t>
    </dgm:pt>
    <dgm:pt modelId="{7FEBBBB6-F8C3-6C4B-8351-EB332A4018BC}">
      <dgm:prSet phldrT="[Text]"/>
      <dgm:spPr/>
      <dgm:t>
        <a:bodyPr/>
        <a:lstStyle/>
        <a:p>
          <a:r>
            <a:rPr lang="en-US" dirty="0"/>
            <a:t>Model and Contrast Setup</a:t>
          </a:r>
        </a:p>
      </dgm:t>
    </dgm:pt>
    <dgm:pt modelId="{946D0AE0-9A58-7E48-983C-E777F11C869B}" type="parTrans" cxnId="{BA566481-FDD5-CF41-883F-75ED8F0024EA}">
      <dgm:prSet/>
      <dgm:spPr/>
      <dgm:t>
        <a:bodyPr/>
        <a:lstStyle/>
        <a:p>
          <a:endParaRPr lang="en-US"/>
        </a:p>
      </dgm:t>
    </dgm:pt>
    <dgm:pt modelId="{73BC4911-1085-7B47-8D21-F72965B75112}" type="sibTrans" cxnId="{BA566481-FDD5-CF41-883F-75ED8F0024EA}">
      <dgm:prSet/>
      <dgm:spPr/>
      <dgm:t>
        <a:bodyPr/>
        <a:lstStyle/>
        <a:p>
          <a:endParaRPr lang="en-US"/>
        </a:p>
      </dgm:t>
    </dgm:pt>
    <dgm:pt modelId="{D3F3F7F1-B07C-D54F-9190-AF6AF3D75AFB}">
      <dgm:prSet phldrT="[Text]"/>
      <dgm:spPr/>
      <dgm:t>
        <a:bodyPr/>
        <a:lstStyle/>
        <a:p>
          <a:r>
            <a:rPr lang="en-US" dirty="0"/>
            <a:t>Experiment Design Matrix</a:t>
          </a:r>
        </a:p>
      </dgm:t>
    </dgm:pt>
    <dgm:pt modelId="{2B73C60B-910C-1342-B7B4-BAABA77C85F0}" type="parTrans" cxnId="{15B4D53E-DDB0-2544-9977-4BF901B1A73B}">
      <dgm:prSet/>
      <dgm:spPr/>
      <dgm:t>
        <a:bodyPr/>
        <a:lstStyle/>
        <a:p>
          <a:endParaRPr lang="en-US"/>
        </a:p>
      </dgm:t>
    </dgm:pt>
    <dgm:pt modelId="{B3152FC0-31B0-2749-A9B6-8F36994E95EB}" type="sibTrans" cxnId="{15B4D53E-DDB0-2544-9977-4BF901B1A73B}">
      <dgm:prSet/>
      <dgm:spPr/>
      <dgm:t>
        <a:bodyPr/>
        <a:lstStyle/>
        <a:p>
          <a:endParaRPr lang="en-US"/>
        </a:p>
      </dgm:t>
    </dgm:pt>
    <dgm:pt modelId="{4D4EAA07-34EF-FD45-B356-ECEA6827BB52}">
      <dgm:prSet phldrT="[Text]"/>
      <dgm:spPr/>
      <dgm:t>
        <a:bodyPr/>
        <a:lstStyle/>
        <a:p>
          <a:r>
            <a:rPr lang="en-US" dirty="0"/>
            <a:t>Lowly Expressed Genes</a:t>
          </a:r>
        </a:p>
      </dgm:t>
    </dgm:pt>
    <dgm:pt modelId="{FD971227-0163-8F41-AA82-802BB29EEA31}" type="parTrans" cxnId="{BE9BCB3E-2BA6-6E4B-AFD3-83D33ADDA08E}">
      <dgm:prSet/>
      <dgm:spPr/>
      <dgm:t>
        <a:bodyPr/>
        <a:lstStyle/>
        <a:p>
          <a:endParaRPr lang="en-US"/>
        </a:p>
      </dgm:t>
    </dgm:pt>
    <dgm:pt modelId="{228E95F1-8E57-3C42-B4B8-EF65843E028D}" type="sibTrans" cxnId="{BE9BCB3E-2BA6-6E4B-AFD3-83D33ADDA08E}">
      <dgm:prSet/>
      <dgm:spPr/>
      <dgm:t>
        <a:bodyPr/>
        <a:lstStyle/>
        <a:p>
          <a:endParaRPr lang="en-US"/>
        </a:p>
      </dgm:t>
    </dgm:pt>
    <dgm:pt modelId="{D500596B-E23F-4346-9E0F-28FAC39A5A44}">
      <dgm:prSet phldrT="[Text]"/>
      <dgm:spPr/>
      <dgm:t>
        <a:bodyPr/>
        <a:lstStyle/>
        <a:p>
          <a:r>
            <a:rPr lang="en-US" dirty="0"/>
            <a:t>Sample Clustering</a:t>
          </a:r>
        </a:p>
      </dgm:t>
    </dgm:pt>
    <dgm:pt modelId="{2338625E-E3D0-024C-BF06-3B2F05C53201}" type="parTrans" cxnId="{797B25DB-D23F-6548-B3A3-E42CBD718C5A}">
      <dgm:prSet/>
      <dgm:spPr/>
      <dgm:t>
        <a:bodyPr/>
        <a:lstStyle/>
        <a:p>
          <a:endParaRPr lang="en-US"/>
        </a:p>
      </dgm:t>
    </dgm:pt>
    <dgm:pt modelId="{253847F7-08DF-A944-9FDD-EE41B92B6512}" type="sibTrans" cxnId="{797B25DB-D23F-6548-B3A3-E42CBD718C5A}">
      <dgm:prSet/>
      <dgm:spPr/>
      <dgm:t>
        <a:bodyPr/>
        <a:lstStyle/>
        <a:p>
          <a:endParaRPr lang="en-US"/>
        </a:p>
      </dgm:t>
    </dgm:pt>
    <dgm:pt modelId="{38498E3E-0374-164A-A029-2A938D92C061}">
      <dgm:prSet phldrT="[Text]"/>
      <dgm:spPr/>
      <dgm:t>
        <a:bodyPr/>
        <a:lstStyle/>
        <a:p>
          <a:r>
            <a:rPr lang="en-US" dirty="0"/>
            <a:t>Replicate Check</a:t>
          </a:r>
        </a:p>
      </dgm:t>
    </dgm:pt>
    <dgm:pt modelId="{5F2E2787-377F-3B4C-927E-D003AC3420F8}" type="parTrans" cxnId="{7BFFF042-E517-9F46-9F48-DDD6B57838CD}">
      <dgm:prSet/>
      <dgm:spPr/>
      <dgm:t>
        <a:bodyPr/>
        <a:lstStyle/>
        <a:p>
          <a:endParaRPr lang="en-US"/>
        </a:p>
      </dgm:t>
    </dgm:pt>
    <dgm:pt modelId="{70A41D76-AA00-BF4F-B82D-81BB8203E48F}" type="sibTrans" cxnId="{7BFFF042-E517-9F46-9F48-DDD6B57838CD}">
      <dgm:prSet/>
      <dgm:spPr/>
      <dgm:t>
        <a:bodyPr/>
        <a:lstStyle/>
        <a:p>
          <a:endParaRPr lang="en-US"/>
        </a:p>
      </dgm:t>
    </dgm:pt>
    <dgm:pt modelId="{A8F680A2-4C66-824A-AA18-B6C6E0254013}">
      <dgm:prSet phldrT="[Text]"/>
      <dgm:spPr/>
      <dgm:t>
        <a:bodyPr/>
        <a:lstStyle/>
        <a:p>
          <a:r>
            <a:rPr lang="en-US" dirty="0"/>
            <a:t>Significant Genes Calculation</a:t>
          </a:r>
        </a:p>
      </dgm:t>
    </dgm:pt>
    <dgm:pt modelId="{C204F753-FAD3-7140-89B9-D0486E533750}" type="parTrans" cxnId="{1998392E-E9CB-DC48-A4ED-3E80710494B3}">
      <dgm:prSet/>
      <dgm:spPr/>
      <dgm:t>
        <a:bodyPr/>
        <a:lstStyle/>
        <a:p>
          <a:endParaRPr lang="en-US"/>
        </a:p>
      </dgm:t>
    </dgm:pt>
    <dgm:pt modelId="{E9C0A624-62E7-0649-A574-93CE3E8F08D5}" type="sibTrans" cxnId="{1998392E-E9CB-DC48-A4ED-3E80710494B3}">
      <dgm:prSet/>
      <dgm:spPr/>
      <dgm:t>
        <a:bodyPr/>
        <a:lstStyle/>
        <a:p>
          <a:endParaRPr lang="en-US"/>
        </a:p>
      </dgm:t>
    </dgm:pt>
    <dgm:pt modelId="{42AF98E5-4279-B540-9F4E-02A83A6FEE08}">
      <dgm:prSet phldrT="[Text]"/>
      <dgm:spPr/>
      <dgm:t>
        <a:bodyPr/>
        <a:lstStyle/>
        <a:p>
          <a:r>
            <a:rPr lang="en-US" dirty="0"/>
            <a:t>Visualizations</a:t>
          </a:r>
        </a:p>
      </dgm:t>
    </dgm:pt>
    <dgm:pt modelId="{EC7FB303-B63D-524B-B202-EA8E13259BB6}" type="parTrans" cxnId="{B0BE4602-A1E1-7648-A896-F15732F344CD}">
      <dgm:prSet/>
      <dgm:spPr/>
      <dgm:t>
        <a:bodyPr/>
        <a:lstStyle/>
        <a:p>
          <a:endParaRPr lang="en-US"/>
        </a:p>
      </dgm:t>
    </dgm:pt>
    <dgm:pt modelId="{E074A0F0-E103-264D-ACD6-8412A04A8CA6}" type="sibTrans" cxnId="{B0BE4602-A1E1-7648-A896-F15732F344CD}">
      <dgm:prSet/>
      <dgm:spPr/>
      <dgm:t>
        <a:bodyPr/>
        <a:lstStyle/>
        <a:p>
          <a:endParaRPr lang="en-US"/>
        </a:p>
      </dgm:t>
    </dgm:pt>
    <dgm:pt modelId="{2A6D9E88-9B90-1045-84A3-FDA213CE3519}">
      <dgm:prSet phldrT="[Text]"/>
      <dgm:spPr/>
      <dgm:t>
        <a:bodyPr/>
        <a:lstStyle/>
        <a:p>
          <a:r>
            <a:rPr lang="en-US" dirty="0"/>
            <a:t>Pathway Enrichment</a:t>
          </a:r>
        </a:p>
      </dgm:t>
    </dgm:pt>
    <dgm:pt modelId="{7E7A28D3-C88C-9549-B738-4BADA37947CF}" type="parTrans" cxnId="{07B90695-35C8-954C-B919-D6DBC7A23E85}">
      <dgm:prSet/>
      <dgm:spPr/>
      <dgm:t>
        <a:bodyPr/>
        <a:lstStyle/>
        <a:p>
          <a:endParaRPr lang="en-US"/>
        </a:p>
      </dgm:t>
    </dgm:pt>
    <dgm:pt modelId="{15CA8FE3-7757-A340-BCC2-B18776872EB4}" type="sibTrans" cxnId="{07B90695-35C8-954C-B919-D6DBC7A23E85}">
      <dgm:prSet/>
      <dgm:spPr/>
      <dgm:t>
        <a:bodyPr/>
        <a:lstStyle/>
        <a:p>
          <a:endParaRPr lang="en-US"/>
        </a:p>
      </dgm:t>
    </dgm:pt>
    <dgm:pt modelId="{67DD5090-A13D-8948-B2A3-ADA95A049238}" type="pres">
      <dgm:prSet presAssocID="{616D5CEF-2425-334E-885E-F1EFD8F5A220}" presName="rootnode" presStyleCnt="0">
        <dgm:presLayoutVars>
          <dgm:chMax/>
          <dgm:chPref/>
          <dgm:dir/>
          <dgm:animLvl val="lvl"/>
        </dgm:presLayoutVars>
      </dgm:prSet>
      <dgm:spPr/>
    </dgm:pt>
    <dgm:pt modelId="{09D5D63F-E483-7645-A851-9F9DAF92E2FD}" type="pres">
      <dgm:prSet presAssocID="{FC95E3A7-0087-7A4B-87CE-E48509574B03}" presName="composite" presStyleCnt="0"/>
      <dgm:spPr/>
    </dgm:pt>
    <dgm:pt modelId="{BE2EA50E-4901-8046-9624-100B0FE72F39}" type="pres">
      <dgm:prSet presAssocID="{FC95E3A7-0087-7A4B-87CE-E48509574B03}" presName="bentUpArrow1" presStyleLbl="alignImgPlace1" presStyleIdx="0" presStyleCnt="2"/>
      <dgm:spPr/>
    </dgm:pt>
    <dgm:pt modelId="{30ABCF02-D19B-834D-BB34-345C606968B5}" type="pres">
      <dgm:prSet presAssocID="{FC95E3A7-0087-7A4B-87CE-E48509574B03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4AB2277D-A180-304F-8AB4-0381DAC41C36}" type="pres">
      <dgm:prSet presAssocID="{FC95E3A7-0087-7A4B-87CE-E48509574B03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C47849A0-5392-284D-8E23-8EB20BC08EA7}" type="pres">
      <dgm:prSet presAssocID="{E05BE955-5BB6-0B43-BF30-56D7F0D90CEE}" presName="sibTrans" presStyleCnt="0"/>
      <dgm:spPr/>
    </dgm:pt>
    <dgm:pt modelId="{C2AD40A2-FFFC-9A47-A05A-D23A6A5B08C5}" type="pres">
      <dgm:prSet presAssocID="{9CFD591E-A1C6-2746-B3CD-EF7A89234DCC}" presName="composite" presStyleCnt="0"/>
      <dgm:spPr/>
    </dgm:pt>
    <dgm:pt modelId="{91C0219C-C52E-334E-8120-B0821255F178}" type="pres">
      <dgm:prSet presAssocID="{9CFD591E-A1C6-2746-B3CD-EF7A89234DCC}" presName="bentUpArrow1" presStyleLbl="alignImgPlace1" presStyleIdx="1" presStyleCnt="2"/>
      <dgm:spPr/>
    </dgm:pt>
    <dgm:pt modelId="{04302D7E-A12A-934D-BF89-9B42AFE4DE1D}" type="pres">
      <dgm:prSet presAssocID="{9CFD591E-A1C6-2746-B3CD-EF7A89234DCC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757944A7-1A94-A24E-A004-C34F3C2BE03E}" type="pres">
      <dgm:prSet presAssocID="{9CFD591E-A1C6-2746-B3CD-EF7A89234DCC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C54E048-FA32-B94D-9E87-7FA3EB7971DB}" type="pres">
      <dgm:prSet presAssocID="{343F341A-A71D-9C47-BAEF-B8F119CF7AA7}" presName="sibTrans" presStyleCnt="0"/>
      <dgm:spPr/>
    </dgm:pt>
    <dgm:pt modelId="{29AD2A13-148D-C243-A310-53509FFCC496}" type="pres">
      <dgm:prSet presAssocID="{81D53987-24AC-5F45-BB83-765EC10550BE}" presName="composite" presStyleCnt="0"/>
      <dgm:spPr/>
    </dgm:pt>
    <dgm:pt modelId="{02573FF8-E9A5-894A-9179-5F49348DC94F}" type="pres">
      <dgm:prSet presAssocID="{81D53987-24AC-5F45-BB83-765EC10550BE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F35D977D-9970-5340-A0C0-87AC28C0019E}" type="pres">
      <dgm:prSet presAssocID="{81D53987-24AC-5F45-BB83-765EC10550BE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0BE4602-A1E1-7648-A896-F15732F344CD}" srcId="{81D53987-24AC-5F45-BB83-765EC10550BE}" destId="{42AF98E5-4279-B540-9F4E-02A83A6FEE08}" srcOrd="2" destOrd="0" parTransId="{EC7FB303-B63D-524B-B202-EA8E13259BB6}" sibTransId="{E074A0F0-E103-264D-ACD6-8412A04A8CA6}"/>
    <dgm:cxn modelId="{E94CC203-B20F-6742-B09E-116F38EA9845}" type="presOf" srcId="{D3F3F7F1-B07C-D54F-9190-AF6AF3D75AFB}" destId="{4AB2277D-A180-304F-8AB4-0381DAC41C36}" srcOrd="0" destOrd="1" presId="urn:microsoft.com/office/officeart/2005/8/layout/StepDownProcess"/>
    <dgm:cxn modelId="{1998392E-E9CB-DC48-A4ED-3E80710494B3}" srcId="{81D53987-24AC-5F45-BB83-765EC10550BE}" destId="{A8F680A2-4C66-824A-AA18-B6C6E0254013}" srcOrd="1" destOrd="0" parTransId="{C204F753-FAD3-7140-89B9-D0486E533750}" sibTransId="{E9C0A624-62E7-0649-A574-93CE3E8F08D5}"/>
    <dgm:cxn modelId="{6D1CBC30-24E0-9B48-950D-13E3CE8E5596}" srcId="{616D5CEF-2425-334E-885E-F1EFD8F5A220}" destId="{9CFD591E-A1C6-2746-B3CD-EF7A89234DCC}" srcOrd="1" destOrd="0" parTransId="{C8E4D487-41D5-494E-8823-97CC039AE687}" sibTransId="{343F341A-A71D-9C47-BAEF-B8F119CF7AA7}"/>
    <dgm:cxn modelId="{C2A9C635-661F-764B-B791-DFCE4057B73C}" srcId="{FC95E3A7-0087-7A4B-87CE-E48509574B03}" destId="{2A817F4C-5069-9740-B996-CF2F45F856B0}" srcOrd="0" destOrd="0" parTransId="{24DA03FD-3381-B447-AFDE-3F136009F251}" sibTransId="{231A8FF4-0C60-0D48-9ADC-B4D6A75427E7}"/>
    <dgm:cxn modelId="{60092D37-40DA-A942-BBF8-A9881521FB40}" type="presOf" srcId="{616D5CEF-2425-334E-885E-F1EFD8F5A220}" destId="{67DD5090-A13D-8948-B2A3-ADA95A049238}" srcOrd="0" destOrd="0" presId="urn:microsoft.com/office/officeart/2005/8/layout/StepDownProcess"/>
    <dgm:cxn modelId="{BE9BCB3E-2BA6-6E4B-AFD3-83D33ADDA08E}" srcId="{9CFD591E-A1C6-2746-B3CD-EF7A89234DCC}" destId="{4D4EAA07-34EF-FD45-B356-ECEA6827BB52}" srcOrd="1" destOrd="0" parTransId="{FD971227-0163-8F41-AA82-802BB29EEA31}" sibTransId="{228E95F1-8E57-3C42-B4B8-EF65843E028D}"/>
    <dgm:cxn modelId="{15B4D53E-DDB0-2544-9977-4BF901B1A73B}" srcId="{FC95E3A7-0087-7A4B-87CE-E48509574B03}" destId="{D3F3F7F1-B07C-D54F-9190-AF6AF3D75AFB}" srcOrd="1" destOrd="0" parTransId="{2B73C60B-910C-1342-B7B4-BAABA77C85F0}" sibTransId="{B3152FC0-31B0-2749-A9B6-8F36994E95EB}"/>
    <dgm:cxn modelId="{D1C60441-9BBB-B042-8A18-1A4CD97D263B}" type="presOf" srcId="{F72DB20C-07BD-4F46-9182-1994642EFA93}" destId="{757944A7-1A94-A24E-A004-C34F3C2BE03E}" srcOrd="0" destOrd="0" presId="urn:microsoft.com/office/officeart/2005/8/layout/StepDownProcess"/>
    <dgm:cxn modelId="{7BFFF042-E517-9F46-9F48-DDD6B57838CD}" srcId="{9CFD591E-A1C6-2746-B3CD-EF7A89234DCC}" destId="{38498E3E-0374-164A-A029-2A938D92C061}" srcOrd="3" destOrd="0" parTransId="{5F2E2787-377F-3B4C-927E-D003AC3420F8}" sibTransId="{70A41D76-AA00-BF4F-B82D-81BB8203E48F}"/>
    <dgm:cxn modelId="{86CD7E4D-981C-124C-A4C0-88F4D0EAC1E4}" type="presOf" srcId="{2A817F4C-5069-9740-B996-CF2F45F856B0}" destId="{4AB2277D-A180-304F-8AB4-0381DAC41C36}" srcOrd="0" destOrd="0" presId="urn:microsoft.com/office/officeart/2005/8/layout/StepDownProcess"/>
    <dgm:cxn modelId="{B2F60972-D0F2-E24C-875B-F5F896D50AC1}" srcId="{616D5CEF-2425-334E-885E-F1EFD8F5A220}" destId="{FC95E3A7-0087-7A4B-87CE-E48509574B03}" srcOrd="0" destOrd="0" parTransId="{DCE39526-47E0-2345-A482-D52D517461F4}" sibTransId="{E05BE955-5BB6-0B43-BF30-56D7F0D90CEE}"/>
    <dgm:cxn modelId="{BDFEB372-7EAB-C243-916B-EA747F290599}" type="presOf" srcId="{42AF98E5-4279-B540-9F4E-02A83A6FEE08}" destId="{F35D977D-9970-5340-A0C0-87AC28C0019E}" srcOrd="0" destOrd="2" presId="urn:microsoft.com/office/officeart/2005/8/layout/StepDownProcess"/>
    <dgm:cxn modelId="{1A1AA074-F6D5-C64F-AD5C-93C1276A7072}" srcId="{9CFD591E-A1C6-2746-B3CD-EF7A89234DCC}" destId="{F72DB20C-07BD-4F46-9182-1994642EFA93}" srcOrd="0" destOrd="0" parTransId="{8B58E034-D3E2-F64A-AA29-7D1CCE17ADDD}" sibTransId="{E7FF38B7-AEB3-554A-850F-F74A12D5127C}"/>
    <dgm:cxn modelId="{5507E174-372D-B940-8ABE-6242696C7D01}" type="presOf" srcId="{38498E3E-0374-164A-A029-2A938D92C061}" destId="{757944A7-1A94-A24E-A004-C34F3C2BE03E}" srcOrd="0" destOrd="3" presId="urn:microsoft.com/office/officeart/2005/8/layout/StepDownProcess"/>
    <dgm:cxn modelId="{8C99147F-27B5-8148-9D21-356FA6259E0C}" type="presOf" srcId="{4D4EAA07-34EF-FD45-B356-ECEA6827BB52}" destId="{757944A7-1A94-A24E-A004-C34F3C2BE03E}" srcOrd="0" destOrd="1" presId="urn:microsoft.com/office/officeart/2005/8/layout/StepDownProcess"/>
    <dgm:cxn modelId="{BA566481-FDD5-CF41-883F-75ED8F0024EA}" srcId="{81D53987-24AC-5F45-BB83-765EC10550BE}" destId="{7FEBBBB6-F8C3-6C4B-8351-EB332A4018BC}" srcOrd="0" destOrd="0" parTransId="{946D0AE0-9A58-7E48-983C-E777F11C869B}" sibTransId="{73BC4911-1085-7B47-8D21-F72965B75112}"/>
    <dgm:cxn modelId="{E0276B89-6412-D344-B645-CCBA3265976F}" type="presOf" srcId="{FC95E3A7-0087-7A4B-87CE-E48509574B03}" destId="{30ABCF02-D19B-834D-BB34-345C606968B5}" srcOrd="0" destOrd="0" presId="urn:microsoft.com/office/officeart/2005/8/layout/StepDownProcess"/>
    <dgm:cxn modelId="{07B90695-35C8-954C-B919-D6DBC7A23E85}" srcId="{81D53987-24AC-5F45-BB83-765EC10550BE}" destId="{2A6D9E88-9B90-1045-84A3-FDA213CE3519}" srcOrd="3" destOrd="0" parTransId="{7E7A28D3-C88C-9549-B738-4BADA37947CF}" sibTransId="{15CA8FE3-7757-A340-BCC2-B18776872EB4}"/>
    <dgm:cxn modelId="{124FFDC3-DCAC-924C-97E4-35004A415BD0}" type="presOf" srcId="{D500596B-E23F-4346-9E0F-28FAC39A5A44}" destId="{757944A7-1A94-A24E-A004-C34F3C2BE03E}" srcOrd="0" destOrd="2" presId="urn:microsoft.com/office/officeart/2005/8/layout/StepDownProcess"/>
    <dgm:cxn modelId="{D08328C5-CDB1-0442-ADAC-1EF2B94CE6C1}" type="presOf" srcId="{7FEBBBB6-F8C3-6C4B-8351-EB332A4018BC}" destId="{F35D977D-9970-5340-A0C0-87AC28C0019E}" srcOrd="0" destOrd="0" presId="urn:microsoft.com/office/officeart/2005/8/layout/StepDownProcess"/>
    <dgm:cxn modelId="{EAF8CACD-15A2-6B4E-AD2D-DBCFE4A9CE43}" srcId="{616D5CEF-2425-334E-885E-F1EFD8F5A220}" destId="{81D53987-24AC-5F45-BB83-765EC10550BE}" srcOrd="2" destOrd="0" parTransId="{69F9B656-CE22-E24B-8D5F-DF8CD107EC90}" sibTransId="{0D7EE430-680A-FD4E-89DE-D6282921092B}"/>
    <dgm:cxn modelId="{797B25DB-D23F-6548-B3A3-E42CBD718C5A}" srcId="{9CFD591E-A1C6-2746-B3CD-EF7A89234DCC}" destId="{D500596B-E23F-4346-9E0F-28FAC39A5A44}" srcOrd="2" destOrd="0" parTransId="{2338625E-E3D0-024C-BF06-3B2F05C53201}" sibTransId="{253847F7-08DF-A944-9FDD-EE41B92B6512}"/>
    <dgm:cxn modelId="{0B2043E1-38D0-8C4D-AA8C-57842D49A276}" type="presOf" srcId="{A8F680A2-4C66-824A-AA18-B6C6E0254013}" destId="{F35D977D-9970-5340-A0C0-87AC28C0019E}" srcOrd="0" destOrd="1" presId="urn:microsoft.com/office/officeart/2005/8/layout/StepDownProcess"/>
    <dgm:cxn modelId="{0E7758E5-9422-6F49-8497-E66FA060D22A}" type="presOf" srcId="{9CFD591E-A1C6-2746-B3CD-EF7A89234DCC}" destId="{04302D7E-A12A-934D-BF89-9B42AFE4DE1D}" srcOrd="0" destOrd="0" presId="urn:microsoft.com/office/officeart/2005/8/layout/StepDownProcess"/>
    <dgm:cxn modelId="{AEBAEEF9-3204-464F-9104-8E980EBB719D}" type="presOf" srcId="{2A6D9E88-9B90-1045-84A3-FDA213CE3519}" destId="{F35D977D-9970-5340-A0C0-87AC28C0019E}" srcOrd="0" destOrd="3" presId="urn:microsoft.com/office/officeart/2005/8/layout/StepDownProcess"/>
    <dgm:cxn modelId="{1C8BEAFB-0112-3D43-A126-D052E692868B}" type="presOf" srcId="{81D53987-24AC-5F45-BB83-765EC10550BE}" destId="{02573FF8-E9A5-894A-9179-5F49348DC94F}" srcOrd="0" destOrd="0" presId="urn:microsoft.com/office/officeart/2005/8/layout/StepDownProcess"/>
    <dgm:cxn modelId="{D3FD9879-BA7E-334C-8740-E5B83FB6872B}" type="presParOf" srcId="{67DD5090-A13D-8948-B2A3-ADA95A049238}" destId="{09D5D63F-E483-7645-A851-9F9DAF92E2FD}" srcOrd="0" destOrd="0" presId="urn:microsoft.com/office/officeart/2005/8/layout/StepDownProcess"/>
    <dgm:cxn modelId="{3FDA60FD-1C4D-2A44-9532-4FDB8FCD4C53}" type="presParOf" srcId="{09D5D63F-E483-7645-A851-9F9DAF92E2FD}" destId="{BE2EA50E-4901-8046-9624-100B0FE72F39}" srcOrd="0" destOrd="0" presId="urn:microsoft.com/office/officeart/2005/8/layout/StepDownProcess"/>
    <dgm:cxn modelId="{65F836A2-3988-E340-A434-6DBE9D614597}" type="presParOf" srcId="{09D5D63F-E483-7645-A851-9F9DAF92E2FD}" destId="{30ABCF02-D19B-834D-BB34-345C606968B5}" srcOrd="1" destOrd="0" presId="urn:microsoft.com/office/officeart/2005/8/layout/StepDownProcess"/>
    <dgm:cxn modelId="{C5420DFE-28F3-E54A-B2C9-231FF684F1CD}" type="presParOf" srcId="{09D5D63F-E483-7645-A851-9F9DAF92E2FD}" destId="{4AB2277D-A180-304F-8AB4-0381DAC41C36}" srcOrd="2" destOrd="0" presId="urn:microsoft.com/office/officeart/2005/8/layout/StepDownProcess"/>
    <dgm:cxn modelId="{16BB2841-FA22-0F4D-BDAD-AFF39893D023}" type="presParOf" srcId="{67DD5090-A13D-8948-B2A3-ADA95A049238}" destId="{C47849A0-5392-284D-8E23-8EB20BC08EA7}" srcOrd="1" destOrd="0" presId="urn:microsoft.com/office/officeart/2005/8/layout/StepDownProcess"/>
    <dgm:cxn modelId="{F4E39789-CDB2-284C-8356-82C475E41F37}" type="presParOf" srcId="{67DD5090-A13D-8948-B2A3-ADA95A049238}" destId="{C2AD40A2-FFFC-9A47-A05A-D23A6A5B08C5}" srcOrd="2" destOrd="0" presId="urn:microsoft.com/office/officeart/2005/8/layout/StepDownProcess"/>
    <dgm:cxn modelId="{73866D4D-8975-524B-A0BA-EDD6531A4B4D}" type="presParOf" srcId="{C2AD40A2-FFFC-9A47-A05A-D23A6A5B08C5}" destId="{91C0219C-C52E-334E-8120-B0821255F178}" srcOrd="0" destOrd="0" presId="urn:microsoft.com/office/officeart/2005/8/layout/StepDownProcess"/>
    <dgm:cxn modelId="{69FB0C5D-0E39-5243-BAE7-49492F43C233}" type="presParOf" srcId="{C2AD40A2-FFFC-9A47-A05A-D23A6A5B08C5}" destId="{04302D7E-A12A-934D-BF89-9B42AFE4DE1D}" srcOrd="1" destOrd="0" presId="urn:microsoft.com/office/officeart/2005/8/layout/StepDownProcess"/>
    <dgm:cxn modelId="{5FEF235C-6954-8C48-A9E6-7C611F41EA27}" type="presParOf" srcId="{C2AD40A2-FFFC-9A47-A05A-D23A6A5B08C5}" destId="{757944A7-1A94-A24E-A004-C34F3C2BE03E}" srcOrd="2" destOrd="0" presId="urn:microsoft.com/office/officeart/2005/8/layout/StepDownProcess"/>
    <dgm:cxn modelId="{258F50BE-27D8-3247-84F1-40255E3424C4}" type="presParOf" srcId="{67DD5090-A13D-8948-B2A3-ADA95A049238}" destId="{0C54E048-FA32-B94D-9E87-7FA3EB7971DB}" srcOrd="3" destOrd="0" presId="urn:microsoft.com/office/officeart/2005/8/layout/StepDownProcess"/>
    <dgm:cxn modelId="{8720255A-31E8-4F4E-8207-656EC987074E}" type="presParOf" srcId="{67DD5090-A13D-8948-B2A3-ADA95A049238}" destId="{29AD2A13-148D-C243-A310-53509FFCC496}" srcOrd="4" destOrd="0" presId="urn:microsoft.com/office/officeart/2005/8/layout/StepDownProcess"/>
    <dgm:cxn modelId="{38FD8C0C-9545-E045-AF50-8BB0793FACBB}" type="presParOf" srcId="{29AD2A13-148D-C243-A310-53509FFCC496}" destId="{02573FF8-E9A5-894A-9179-5F49348DC94F}" srcOrd="0" destOrd="0" presId="urn:microsoft.com/office/officeart/2005/8/layout/StepDownProcess"/>
    <dgm:cxn modelId="{476B6007-74A9-4C45-AB05-B7AD2CFFD3BD}" type="presParOf" srcId="{29AD2A13-148D-C243-A310-53509FFCC496}" destId="{F35D977D-9970-5340-A0C0-87AC28C0019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EA50E-4901-8046-9624-100B0FE72F39}">
      <dsp:nvSpPr>
        <dsp:cNvPr id="0" name=""/>
        <dsp:cNvSpPr/>
      </dsp:nvSpPr>
      <dsp:spPr>
        <a:xfrm rot="5400000">
          <a:off x="2035023" y="1439044"/>
          <a:ext cx="1272710" cy="144893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BCF02-D19B-834D-BB34-345C606968B5}">
      <dsp:nvSpPr>
        <dsp:cNvPr id="0" name=""/>
        <dsp:cNvSpPr/>
      </dsp:nvSpPr>
      <dsp:spPr>
        <a:xfrm>
          <a:off x="1697832" y="28219"/>
          <a:ext cx="2142495" cy="149967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Get Files</a:t>
          </a:r>
        </a:p>
      </dsp:txBody>
      <dsp:txXfrm>
        <a:off x="1771053" y="101440"/>
        <a:ext cx="1996053" cy="1353235"/>
      </dsp:txXfrm>
    </dsp:sp>
    <dsp:sp modelId="{4AB2277D-A180-304F-8AB4-0381DAC41C36}">
      <dsp:nvSpPr>
        <dsp:cNvPr id="0" name=""/>
        <dsp:cNvSpPr/>
      </dsp:nvSpPr>
      <dsp:spPr>
        <a:xfrm>
          <a:off x="3840327" y="171247"/>
          <a:ext cx="1558246" cy="121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Gene Expression Counts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Experiment Design Matrix</a:t>
          </a:r>
        </a:p>
      </dsp:txBody>
      <dsp:txXfrm>
        <a:off x="3840327" y="171247"/>
        <a:ext cx="1558246" cy="1212105"/>
      </dsp:txXfrm>
    </dsp:sp>
    <dsp:sp modelId="{91C0219C-C52E-334E-8120-B0821255F178}">
      <dsp:nvSpPr>
        <dsp:cNvPr id="0" name=""/>
        <dsp:cNvSpPr/>
      </dsp:nvSpPr>
      <dsp:spPr>
        <a:xfrm rot="5400000">
          <a:off x="3811379" y="3123676"/>
          <a:ext cx="1272710" cy="144893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302D7E-A12A-934D-BF89-9B42AFE4DE1D}">
      <dsp:nvSpPr>
        <dsp:cNvPr id="0" name=""/>
        <dsp:cNvSpPr/>
      </dsp:nvSpPr>
      <dsp:spPr>
        <a:xfrm>
          <a:off x="3474188" y="1712851"/>
          <a:ext cx="2142495" cy="149967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 Pre-Processing</a:t>
          </a:r>
        </a:p>
      </dsp:txBody>
      <dsp:txXfrm>
        <a:off x="3547409" y="1786072"/>
        <a:ext cx="1996053" cy="1353235"/>
      </dsp:txXfrm>
    </dsp:sp>
    <dsp:sp modelId="{757944A7-1A94-A24E-A004-C34F3C2BE03E}">
      <dsp:nvSpPr>
        <dsp:cNvPr id="0" name=""/>
        <dsp:cNvSpPr/>
      </dsp:nvSpPr>
      <dsp:spPr>
        <a:xfrm>
          <a:off x="5616683" y="1855879"/>
          <a:ext cx="1558246" cy="121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Low Count Samples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Lowly Expressed Genes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Sample Clustering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Replicate Check</a:t>
          </a:r>
        </a:p>
      </dsp:txBody>
      <dsp:txXfrm>
        <a:off x="5616683" y="1855879"/>
        <a:ext cx="1558246" cy="1212105"/>
      </dsp:txXfrm>
    </dsp:sp>
    <dsp:sp modelId="{02573FF8-E9A5-894A-9179-5F49348DC94F}">
      <dsp:nvSpPr>
        <dsp:cNvPr id="0" name=""/>
        <dsp:cNvSpPr/>
      </dsp:nvSpPr>
      <dsp:spPr>
        <a:xfrm>
          <a:off x="5250544" y="3397483"/>
          <a:ext cx="2142495" cy="149967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Analysis</a:t>
          </a:r>
        </a:p>
      </dsp:txBody>
      <dsp:txXfrm>
        <a:off x="5323765" y="3470704"/>
        <a:ext cx="1996053" cy="1353235"/>
      </dsp:txXfrm>
    </dsp:sp>
    <dsp:sp modelId="{F35D977D-9970-5340-A0C0-87AC28C0019E}">
      <dsp:nvSpPr>
        <dsp:cNvPr id="0" name=""/>
        <dsp:cNvSpPr/>
      </dsp:nvSpPr>
      <dsp:spPr>
        <a:xfrm>
          <a:off x="7393039" y="3540512"/>
          <a:ext cx="1558246" cy="121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Model and Contrast Setup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Significant Genes Calculation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Visualizations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Pathway Enrichment</a:t>
          </a:r>
        </a:p>
      </dsp:txBody>
      <dsp:txXfrm>
        <a:off x="7393039" y="3540512"/>
        <a:ext cx="1558246" cy="1212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B3662-6926-4DF4-9F19-D769A3B2A9C5}" type="datetimeFigureOut">
              <a:rPr lang="en-US" smtClean="0"/>
              <a:t>2/20/26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913D7-E256-4439-8D45-EE93852A9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97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D239-FCE5-1E41-80F7-6F59DF9711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75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D239-FCE5-1E41-80F7-6F59DF9711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95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D239-FCE5-1E41-80F7-6F59DF9711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92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D48A4-4430-8F1E-B292-E93470CAE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495BE-2E2D-81A9-481C-392356021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A287F-F8AB-830E-892B-B0AA1A071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2268-7A25-4736-9173-064D8D12C4AD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5F26B-6D1A-02C8-ADC1-9755AC30D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40408-DC50-E12C-F321-0F75B5E7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E65C2-FF27-4216-A117-0E085A51B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4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4C38E-C8CE-C423-BEE5-DFFBDA03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A56A6D-9C45-0666-7BD2-9530612DE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8E15B-0C98-7482-05EF-C1258D00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2268-7A25-4736-9173-064D8D12C4AD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494EB-A9C5-DD1C-F612-E69CE4C19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ABBA8-9A09-C112-F626-4174C256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E65C2-FF27-4216-A117-0E085A51B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1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F25A0E-A3D9-9D79-49EA-4AFDD288A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3F2B15-BD46-A0F3-75E9-A726CEA02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7B595-4C04-B52B-40E5-87EF645EC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2268-7A25-4736-9173-064D8D12C4AD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E631C-3D7B-7940-24DF-E4E1BA3D4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A0761-BF37-C63B-3BF1-D9E400AF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E65C2-FF27-4216-A117-0E085A51B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49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ED8D-96A8-B45C-BC46-8B286E2B5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6DAEF-C952-9DAA-F77F-BF03BA063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5E931-9105-B14B-30DA-C0AEE32CF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2268-7A25-4736-9173-064D8D12C4AD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55961-2F90-48DC-29B1-5DF39A10C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542AD-422A-91B5-FC78-EA0FDAA8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E65C2-FF27-4216-A117-0E085A51B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8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CFA4C-7D8E-5F35-A864-EDE91825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DAC4E-E914-61AF-4D57-171870D40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42414-D2F7-0170-8ABA-B2354B939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2268-7A25-4736-9173-064D8D12C4AD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33A77-B7DE-2466-0A27-743B2E6B3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1C2AF-4CFA-92CE-12E6-3F40A716C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E65C2-FF27-4216-A117-0E085A51B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51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913E-59CA-0845-A059-F9E301E2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B09E-028B-056B-25FA-14FDC4622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7C2CC-C759-C988-AA57-A4F751AE9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A030D-664A-4DAB-450E-0E1EED0DB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2268-7A25-4736-9173-064D8D12C4AD}" type="datetimeFigureOut">
              <a:rPr lang="en-US" smtClean="0"/>
              <a:t>2/20/26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8968B-A7BE-9718-EDB1-D7D50C729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8EA26-0DAD-BD8E-B5A0-1A65F128A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E65C2-FF27-4216-A117-0E085A51B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57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71E6-7BCA-F3BA-BE3F-B7DC671B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F6DFD-A55F-1A63-8BA1-542FE3CF9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88695-8090-393A-A08E-16B584D70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59B3BB-9772-F9F1-412B-EB276F864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F940B4-8BC9-B0A2-45C8-47CEAC8E11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771EAC-5518-7F08-E506-CBCCE0227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2268-7A25-4736-9173-064D8D12C4AD}" type="datetimeFigureOut">
              <a:rPr lang="en-US" smtClean="0"/>
              <a:t>2/20/26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88A595-A79A-D956-5541-674FC1A25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66A33D-3326-3D4C-611C-0B83E7434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E65C2-FF27-4216-A117-0E085A51B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01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677B-76B3-CA62-8F55-7A934C1B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01E09E-64F6-B442-0F1E-70C356D28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2268-7A25-4736-9173-064D8D12C4AD}" type="datetimeFigureOut">
              <a:rPr lang="en-US" smtClean="0"/>
              <a:t>2/20/26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DD802-EAA3-34D3-08C4-59BC906C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C3120-8884-7B12-3FB0-3254FFFA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E65C2-FF27-4216-A117-0E085A51B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31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FB693F-E4CD-8997-C188-5A5A4CA39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2268-7A25-4736-9173-064D8D12C4AD}" type="datetimeFigureOut">
              <a:rPr lang="en-US" smtClean="0"/>
              <a:t>2/20/26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02BE5-2E06-AD4F-F117-44EBE186A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842EE-FC44-1705-1F62-38706F30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E65C2-FF27-4216-A117-0E085A51B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92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ED16-5E28-F518-FBF8-8D511E170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39CC7-6AAA-E658-8284-655BDAB38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E985D-A517-40B9-93DC-2D6B929AA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2569E-6E78-8E5B-80C2-4D30C35D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2268-7A25-4736-9173-064D8D12C4AD}" type="datetimeFigureOut">
              <a:rPr lang="en-US" smtClean="0"/>
              <a:t>2/20/26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19BEC6-2461-5E6C-0EC6-3D8258E31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E6D4E-86E2-E1C8-C6AE-1DF61C50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E65C2-FF27-4216-A117-0E085A51B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8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0F73-6AA4-05F5-E038-73833A646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112BB6-11CD-5226-7AF9-D3D14077A6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6830-882B-22F7-7B96-2C51A21B1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96CC0-E399-6F0C-6DA1-4A8E1B5D6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2268-7A25-4736-9173-064D8D12C4AD}" type="datetimeFigureOut">
              <a:rPr lang="en-US" smtClean="0"/>
              <a:t>2/20/26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39684-CA88-F81D-7F6C-D868A131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58805-51D0-D441-4E19-3EA3CF44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E65C2-FF27-4216-A117-0E085A51B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16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E4A1E7-A062-7DDC-2EC2-90BB491A2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E5A51-A010-40AF-1EF7-FE8DFC820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43866-45A0-1495-E8DE-C3C920EF8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572268-7A25-4736-9173-064D8D12C4AD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DD93C-5491-993E-89AE-D147B3457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2B5D1-5F33-C2A3-7179-91B3A7040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3E65C2-FF27-4216-A117-0E085A51B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7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iqss.github.io/dss-workshops/Rintro.html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iqss.github.io/dss-workshops/R/Rintro/base-r-cheat-shee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cran.r-project.org/" TargetMode="External"/><Relationship Id="rId4" Type="http://schemas.openxmlformats.org/officeDocument/2006/relationships/hyperlink" Target="https://www.youtube.com/watch?v=eR-XRSKsuR4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8D1CD-B03A-9D95-604F-433FA3BE5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Bulk RNA-seq data cleaning and differential expressed gene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B7965-8C14-50F1-22C4-34D80E559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969"/>
            <a:ext cx="9144000" cy="1655762"/>
          </a:xfrm>
        </p:spPr>
        <p:txBody>
          <a:bodyPr/>
          <a:lstStyle/>
          <a:p>
            <a:r>
              <a:rPr lang="en-US" dirty="0"/>
              <a:t>Genomics 5488 | 2025-2-20</a:t>
            </a:r>
          </a:p>
          <a:p>
            <a:r>
              <a:rPr lang="en-US" dirty="0"/>
              <a:t>Alana &amp; Ben</a:t>
            </a:r>
          </a:p>
        </p:txBody>
      </p:sp>
    </p:spTree>
    <p:extLst>
      <p:ext uri="{BB962C8B-B14F-4D97-AF65-F5344CB8AC3E}">
        <p14:creationId xmlns:p14="http://schemas.microsoft.com/office/powerpoint/2010/main" val="10275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FA1B-C2D4-106A-A9D3-BC46D73ED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– Gene Annotation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03937-7ECD-4A01-379C-4586175F0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LT32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4064A2A-F8A4-F897-E209-B6FEDAD49973}"/>
              </a:ext>
            </a:extLst>
          </p:cNvPr>
          <p:cNvGraphicFramePr>
            <a:graphicFrameLocks noGrp="1"/>
          </p:cNvGraphicFramePr>
          <p:nvPr/>
        </p:nvGraphicFramePr>
        <p:xfrm>
          <a:off x="4553712" y="2075053"/>
          <a:ext cx="7558209" cy="3826187"/>
        </p:xfrm>
        <a:graphic>
          <a:graphicData uri="http://schemas.openxmlformats.org/drawingml/2006/table">
            <a:tbl>
              <a:tblPr/>
              <a:tblGrid>
                <a:gridCol w="1068402">
                  <a:extLst>
                    <a:ext uri="{9D8B030D-6E8A-4147-A177-3AD203B41FA5}">
                      <a16:colId xmlns:a16="http://schemas.microsoft.com/office/drawing/2014/main" val="1620363087"/>
                    </a:ext>
                  </a:extLst>
                </a:gridCol>
                <a:gridCol w="728612">
                  <a:extLst>
                    <a:ext uri="{9D8B030D-6E8A-4147-A177-3AD203B41FA5}">
                      <a16:colId xmlns:a16="http://schemas.microsoft.com/office/drawing/2014/main" val="3297980138"/>
                    </a:ext>
                  </a:extLst>
                </a:gridCol>
                <a:gridCol w="781594">
                  <a:extLst>
                    <a:ext uri="{9D8B030D-6E8A-4147-A177-3AD203B41FA5}">
                      <a16:colId xmlns:a16="http://schemas.microsoft.com/office/drawing/2014/main" val="353126765"/>
                    </a:ext>
                  </a:extLst>
                </a:gridCol>
                <a:gridCol w="92397">
                  <a:extLst>
                    <a:ext uri="{9D8B030D-6E8A-4147-A177-3AD203B41FA5}">
                      <a16:colId xmlns:a16="http://schemas.microsoft.com/office/drawing/2014/main" val="1751773103"/>
                    </a:ext>
                  </a:extLst>
                </a:gridCol>
                <a:gridCol w="1025665">
                  <a:extLst>
                    <a:ext uri="{9D8B030D-6E8A-4147-A177-3AD203B41FA5}">
                      <a16:colId xmlns:a16="http://schemas.microsoft.com/office/drawing/2014/main" val="3342212133"/>
                    </a:ext>
                  </a:extLst>
                </a:gridCol>
                <a:gridCol w="538418">
                  <a:extLst>
                    <a:ext uri="{9D8B030D-6E8A-4147-A177-3AD203B41FA5}">
                      <a16:colId xmlns:a16="http://schemas.microsoft.com/office/drawing/2014/main" val="2238151400"/>
                    </a:ext>
                  </a:extLst>
                </a:gridCol>
                <a:gridCol w="512834">
                  <a:extLst>
                    <a:ext uri="{9D8B030D-6E8A-4147-A177-3AD203B41FA5}">
                      <a16:colId xmlns:a16="http://schemas.microsoft.com/office/drawing/2014/main" val="2362071034"/>
                    </a:ext>
                  </a:extLst>
                </a:gridCol>
                <a:gridCol w="471456">
                  <a:extLst>
                    <a:ext uri="{9D8B030D-6E8A-4147-A177-3AD203B41FA5}">
                      <a16:colId xmlns:a16="http://schemas.microsoft.com/office/drawing/2014/main" val="1574114796"/>
                    </a:ext>
                  </a:extLst>
                </a:gridCol>
                <a:gridCol w="625503">
                  <a:extLst>
                    <a:ext uri="{9D8B030D-6E8A-4147-A177-3AD203B41FA5}">
                      <a16:colId xmlns:a16="http://schemas.microsoft.com/office/drawing/2014/main" val="2841499903"/>
                    </a:ext>
                  </a:extLst>
                </a:gridCol>
                <a:gridCol w="581988">
                  <a:extLst>
                    <a:ext uri="{9D8B030D-6E8A-4147-A177-3AD203B41FA5}">
                      <a16:colId xmlns:a16="http://schemas.microsoft.com/office/drawing/2014/main" val="4003730073"/>
                    </a:ext>
                  </a:extLst>
                </a:gridCol>
                <a:gridCol w="565670">
                  <a:extLst>
                    <a:ext uri="{9D8B030D-6E8A-4147-A177-3AD203B41FA5}">
                      <a16:colId xmlns:a16="http://schemas.microsoft.com/office/drawing/2014/main" val="2299821143"/>
                    </a:ext>
                  </a:extLst>
                </a:gridCol>
                <a:gridCol w="565670">
                  <a:extLst>
                    <a:ext uri="{9D8B030D-6E8A-4147-A177-3AD203B41FA5}">
                      <a16:colId xmlns:a16="http://schemas.microsoft.com/office/drawing/2014/main" val="3056302622"/>
                    </a:ext>
                  </a:extLst>
                </a:gridCol>
              </a:tblGrid>
              <a:tr h="173275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err="1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SampleName</a:t>
                      </a:r>
                      <a:endParaRPr lang="en-US" sz="900" b="0" i="0" u="none" strike="noStrike" dirty="0">
                        <a:ln w="3175">
                          <a:noFill/>
                          <a:prstDash val="sysDash"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D07_Rot_Rep1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D07_Rot_Rep2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D07_Rot_Rep3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D07_Sham_Rep1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D07_Sham_Rep2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D07_Sham_Rep3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525" marR="9525" marT="9525" marB="0" anchor="ctr" anchorCtr="1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24455"/>
                  </a:ext>
                </a:extLst>
              </a:tr>
              <a:tr h="173275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err="1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CellLine</a:t>
                      </a:r>
                      <a:endParaRPr lang="en-US" sz="900" b="0" i="0" u="none" strike="noStrike" dirty="0">
                        <a:ln w="3175">
                          <a:noFill/>
                          <a:prstDash val="sysDash"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ln w="3175">
                          <a:noFill/>
                          <a:prstDash val="sysDash"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7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141436"/>
                  </a:ext>
                </a:extLst>
              </a:tr>
              <a:tr h="173275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Drug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Rotenone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Rotenone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Rotenone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Sham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Sham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Sham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ln w="3175">
                          <a:noFill/>
                          <a:prstDash val="sysDash"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7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016762"/>
                  </a:ext>
                </a:extLst>
              </a:tr>
              <a:tr h="173275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723211"/>
                  </a:ext>
                </a:extLst>
              </a:tr>
              <a:tr h="1732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ENSEMBL_ID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Symbol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D07_Rot_Rep1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D07_Rot_Rep2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D07_Rot_Rep3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D07_Sham_Rep1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D07_Sham_Rep2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D07_Sham_Rep3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8122" marR="8122" marT="8122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491837"/>
                  </a:ext>
                </a:extLst>
              </a:tr>
              <a:tr h="17327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ENSG00000223972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SIRT4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sirtuin</a:t>
                      </a: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4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ENSG00000223972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623"/>
                  </a:ext>
                </a:extLst>
              </a:tr>
              <a:tr h="17327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ENSG00000227232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HMGB3P7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ENSG00000227232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529421"/>
                  </a:ext>
                </a:extLst>
              </a:tr>
              <a:tr h="17327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ENSG00000243485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TNFRSF10B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TNF receptor superfamily member 10b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ENSG00000243485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335982"/>
                  </a:ext>
                </a:extLst>
              </a:tr>
              <a:tr h="17327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ENSG00000237613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LEP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leptin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ENSG00000237613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359346"/>
                  </a:ext>
                </a:extLst>
              </a:tr>
              <a:tr h="17327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ENSG00000268020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CTBP2P1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ENSG00000268020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563573"/>
                  </a:ext>
                </a:extLst>
              </a:tr>
              <a:tr h="17327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ENSG00000240361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TNFRSF10B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TNF receptor superfamily member 10b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ENSG00000240361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749860"/>
                  </a:ext>
                </a:extLst>
              </a:tr>
              <a:tr h="17327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ENSG00000186092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OR10AB1P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ENSG00000186092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43777"/>
                  </a:ext>
                </a:extLst>
              </a:tr>
              <a:tr h="17327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8122" marR="8122" marT="8122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noProof="0" dirty="0">
                        <a:ln w="3175">
                          <a:noFill/>
                          <a:prstDash val="sysDash"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014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F62D588-A594-85E0-81F6-3CDE158BB391}"/>
              </a:ext>
            </a:extLst>
          </p:cNvPr>
          <p:cNvSpPr txBox="1"/>
          <p:nvPr/>
        </p:nvSpPr>
        <p:spPr>
          <a:xfrm>
            <a:off x="4275910" y="5987018"/>
            <a:ext cx="308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RowData</a:t>
            </a:r>
            <a:r>
              <a:rPr lang="en-US" b="1" dirty="0"/>
              <a:t> (Gene Annotation)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9CFBE-059A-2FD4-6A4E-76FE80C31795}"/>
              </a:ext>
            </a:extLst>
          </p:cNvPr>
          <p:cNvSpPr txBox="1"/>
          <p:nvPr/>
        </p:nvSpPr>
        <p:spPr>
          <a:xfrm>
            <a:off x="8273147" y="6022630"/>
            <a:ext cx="252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Assay (Counts)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CAE237-3A53-4384-B78B-206ABF01BBE8}"/>
              </a:ext>
            </a:extLst>
          </p:cNvPr>
          <p:cNvSpPr txBox="1">
            <a:spLocks/>
          </p:cNvSpPr>
          <p:nvPr/>
        </p:nvSpPr>
        <p:spPr>
          <a:xfrm>
            <a:off x="838201" y="1825624"/>
            <a:ext cx="3437710" cy="434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Gene annotation tables convert a unique identifier for genes to common names or gene symbols.</a:t>
            </a:r>
          </a:p>
          <a:p>
            <a:r>
              <a:rPr lang="en-US" sz="1800" dirty="0"/>
              <a:t>Converts unique gene IDs to gene symbol/function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1F62B-56C6-2BC1-A1D4-C24AE2812B5D}"/>
              </a:ext>
            </a:extLst>
          </p:cNvPr>
          <p:cNvSpPr txBox="1"/>
          <p:nvPr/>
        </p:nvSpPr>
        <p:spPr>
          <a:xfrm>
            <a:off x="8153400" y="1573490"/>
            <a:ext cx="367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ColData</a:t>
            </a:r>
            <a:r>
              <a:rPr lang="en-US" b="1" dirty="0"/>
              <a:t> (Experiment Design)</a:t>
            </a:r>
          </a:p>
        </p:txBody>
      </p:sp>
    </p:spTree>
    <p:extLst>
      <p:ext uri="{BB962C8B-B14F-4D97-AF65-F5344CB8AC3E}">
        <p14:creationId xmlns:p14="http://schemas.microsoft.com/office/powerpoint/2010/main" val="333572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E5465-43F6-7105-4EA0-56089E13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D9032-7F32-CC43-E67D-6B1615058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10165" cy="616351"/>
          </a:xfrm>
        </p:spPr>
        <p:txBody>
          <a:bodyPr/>
          <a:lstStyle/>
          <a:p>
            <a:r>
              <a:rPr lang="en-US" dirty="0"/>
              <a:t>What kind of RNA species are you interested in?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8A2AB-A86E-BFAE-CC97-1C9DCEB6B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73" y="2548531"/>
            <a:ext cx="7594603" cy="37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04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499A9-4A77-DC51-7FCF-CB1340412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85A14-7DBA-9860-FF1B-994F4D378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Normalization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D74522-8126-E8BD-4458-DE86F6E19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45" y="2550111"/>
            <a:ext cx="5069192" cy="2446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1087EC-91BB-454A-89D2-83AD6F877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891" y="2550111"/>
            <a:ext cx="5069193" cy="228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32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EF33A-B0F0-A729-98F2-FA03525D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Count Filtering</a:t>
            </a:r>
          </a:p>
        </p:txBody>
      </p:sp>
      <p:pic>
        <p:nvPicPr>
          <p:cNvPr id="1026" name="Picture 2" descr="Density Plots. ">
            <a:extLst>
              <a:ext uri="{FF2B5EF4-FFF2-40B4-BE49-F238E27FC236}">
                <a16:creationId xmlns:a16="http://schemas.microsoft.com/office/drawing/2014/main" id="{873DC02E-5674-1BA6-E4FF-8301A20385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59" y="2090870"/>
            <a:ext cx="8702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39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FEA5F0CB-0F1E-72AA-8413-B1A8F4C6D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9" b="19536"/>
          <a:stretch/>
        </p:blipFill>
        <p:spPr bwMode="auto">
          <a:xfrm>
            <a:off x="564241" y="2368016"/>
            <a:ext cx="5747212" cy="362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F0A62F-136D-1FC4-B05B-1745523CF20F}"/>
              </a:ext>
            </a:extLst>
          </p:cNvPr>
          <p:cNvSpPr txBox="1"/>
          <p:nvPr/>
        </p:nvSpPr>
        <p:spPr>
          <a:xfrm>
            <a:off x="2298797" y="912332"/>
            <a:ext cx="732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Sample Clustering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ED4845B2-0F52-A9E1-9FFF-18280C57D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610" y="2540970"/>
            <a:ext cx="4923039" cy="328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230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B590-97F5-EB3B-D940-E9654CAD0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Analysis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B0C7692-0380-37A9-C0E0-7F0FCC6444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3"/>
          <a:stretch/>
        </p:blipFill>
        <p:spPr bwMode="auto">
          <a:xfrm>
            <a:off x="446353" y="1912562"/>
            <a:ext cx="8702676" cy="401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EB0673-2E88-B267-0EA8-E827E1908034}"/>
                  </a:ext>
                </a:extLst>
              </p:cNvPr>
              <p:cNvSpPr txBox="1"/>
              <p:nvPr/>
            </p:nvSpPr>
            <p:spPr>
              <a:xfrm>
                <a:off x="9702412" y="3134089"/>
                <a:ext cx="1786919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𝑇𝑟𝑒𝑎𝑡𝑚𝑒𝑛𝑡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𝐶𝑜𝑛𝑡𝑟𝑜𝑙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EB0673-2E88-B267-0EA8-E827E1908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412" y="3134089"/>
                <a:ext cx="1786919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D76F08E-06E4-DA43-9435-E7A4FA85141D}"/>
              </a:ext>
            </a:extLst>
          </p:cNvPr>
          <p:cNvSpPr txBox="1"/>
          <p:nvPr/>
        </p:nvSpPr>
        <p:spPr>
          <a:xfrm>
            <a:off x="9870215" y="4259232"/>
            <a:ext cx="142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“leveling”</a:t>
            </a:r>
          </a:p>
        </p:txBody>
      </p:sp>
    </p:spTree>
    <p:extLst>
      <p:ext uri="{BB962C8B-B14F-4D97-AF65-F5344CB8AC3E}">
        <p14:creationId xmlns:p14="http://schemas.microsoft.com/office/powerpoint/2010/main" val="55527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7A2242-C07F-4A7B-81D8-83D29D7E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27DEDD-6376-B057-7339-C60CD452E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programming environment</a:t>
            </a:r>
          </a:p>
          <a:p>
            <a:r>
              <a:rPr lang="en-US" dirty="0"/>
              <a:t>Prepare sample data</a:t>
            </a:r>
          </a:p>
          <a:p>
            <a:r>
              <a:rPr lang="en-US" dirty="0"/>
              <a:t>Filter and normalize sample data</a:t>
            </a:r>
          </a:p>
          <a:p>
            <a:r>
              <a:rPr lang="en-US" dirty="0"/>
              <a:t>Quality control</a:t>
            </a:r>
          </a:p>
          <a:p>
            <a:r>
              <a:rPr lang="en-US" dirty="0"/>
              <a:t>Differential analysis</a:t>
            </a:r>
          </a:p>
          <a:p>
            <a:r>
              <a:rPr lang="en-US" dirty="0"/>
              <a:t>Plan next steps</a:t>
            </a:r>
          </a:p>
        </p:txBody>
      </p:sp>
    </p:spTree>
    <p:extLst>
      <p:ext uri="{BB962C8B-B14F-4D97-AF65-F5344CB8AC3E}">
        <p14:creationId xmlns:p14="http://schemas.microsoft.com/office/powerpoint/2010/main" val="3312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7A2242-C07F-4A7B-81D8-83D29D7EB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428"/>
            <a:ext cx="10515600" cy="5524500"/>
          </a:xfrm>
        </p:spPr>
        <p:txBody>
          <a:bodyPr>
            <a:normAutofit/>
          </a:bodyPr>
          <a:lstStyle/>
          <a:p>
            <a:r>
              <a:rPr lang="en-US" sz="4000" dirty="0"/>
              <a:t>Submission: (deadline: 2/27/2026, 11:59PM):</a:t>
            </a:r>
            <a:br>
              <a:rPr lang="en-US" sz="4000" dirty="0"/>
            </a:br>
            <a:br>
              <a:rPr lang="en-US" sz="4000" dirty="0"/>
            </a:br>
            <a:br>
              <a:rPr lang="en-US" sz="2800" dirty="0"/>
            </a:br>
            <a:r>
              <a:rPr lang="en-US" sz="2800" dirty="0"/>
              <a:t>1. Submission path: /storage1/fs1/workshops/Active/BIO5488/SP2026.L41.BIOL.5488.01/Assignments/A06/Submissions/Users/&lt;Username&gt;</a:t>
            </a:r>
            <a:br>
              <a:rPr lang="en-US" sz="2800" dirty="0"/>
            </a:br>
            <a:r>
              <a:rPr lang="en-US" sz="2800" dirty="0"/>
              <a:t>2. </a:t>
            </a:r>
            <a:r>
              <a:rPr lang="en-US" sz="2800" dirty="0" err="1"/>
              <a:t>Rmd</a:t>
            </a:r>
            <a:r>
              <a:rPr lang="en-US" sz="2800" dirty="0"/>
              <a:t> file</a:t>
            </a:r>
            <a:br>
              <a:rPr lang="en-US" sz="2800" dirty="0"/>
            </a:br>
            <a:r>
              <a:rPr lang="en-US" sz="2800" dirty="0"/>
              <a:t>3. html output from </a:t>
            </a:r>
            <a:r>
              <a:rPr lang="en-US" sz="2800" dirty="0" err="1"/>
              <a:t>Rmd</a:t>
            </a:r>
            <a:br>
              <a:rPr lang="en-US" sz="2800" dirty="0"/>
            </a:br>
            <a:r>
              <a:rPr lang="en-US" sz="2800" dirty="0"/>
              <a:t>4. </a:t>
            </a:r>
            <a:r>
              <a:rPr lang="en-US" sz="2800" dirty="0" err="1"/>
              <a:t>pngs</a:t>
            </a:r>
            <a:r>
              <a:rPr lang="en-US" sz="2800" dirty="0"/>
              <a:t> required by each questions.</a:t>
            </a:r>
            <a:br>
              <a:rPr lang="en-US" sz="2800" dirty="0"/>
            </a:br>
            <a:r>
              <a:rPr lang="en-US" sz="2800" dirty="0"/>
              <a:t>Note: for all plots, please print them in the </a:t>
            </a:r>
            <a:r>
              <a:rPr lang="en-US" sz="2800" dirty="0" err="1"/>
              <a:t>rmd</a:t>
            </a:r>
            <a:r>
              <a:rPr lang="en-US" sz="2800" dirty="0"/>
              <a:t>/html file as well.</a:t>
            </a:r>
          </a:p>
        </p:txBody>
      </p:sp>
    </p:spTree>
    <p:extLst>
      <p:ext uri="{BB962C8B-B14F-4D97-AF65-F5344CB8AC3E}">
        <p14:creationId xmlns:p14="http://schemas.microsoft.com/office/powerpoint/2010/main" val="292472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26DF6C-D626-8948-ABCA-4B3DCEB37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465" y="0"/>
            <a:ext cx="348187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70E60-B1FF-074B-BC9D-BEE2A63EE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4950"/>
            <a:ext cx="3213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26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D3C8-4DBC-7BFC-FFB2-95F62F06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(back) to</a:t>
            </a:r>
          </a:p>
        </p:txBody>
      </p:sp>
      <p:pic>
        <p:nvPicPr>
          <p:cNvPr id="1026" name="Picture 2" descr="Fun fact: R is called R partly because there was an S programming language | programming-memes, programmer-memes, design-memes, designer-memes, program-memes, variable name-memes, language-memes, programming language-memes | ProgrammerHumor.io">
            <a:extLst>
              <a:ext uri="{FF2B5EF4-FFF2-40B4-BE49-F238E27FC236}">
                <a16:creationId xmlns:a16="http://schemas.microsoft.com/office/drawing/2014/main" id="{58030541-FDCC-21DB-7F99-84143AFB62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06" y="3184922"/>
            <a:ext cx="3839016" cy="330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D12E15-E352-EB0E-4F38-84EB61EE6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350" y="148642"/>
            <a:ext cx="3134111" cy="242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686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A1DD-F715-9C0E-62FC-41B081902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373" y="1023493"/>
            <a:ext cx="7345070" cy="1325563"/>
          </a:xfrm>
        </p:spPr>
        <p:txBody>
          <a:bodyPr/>
          <a:lstStyle/>
          <a:p>
            <a:r>
              <a:rPr lang="en-US" dirty="0" err="1"/>
              <a:t>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07E3E-F148-383C-5E29-788A58E4E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0243"/>
            <a:ext cx="9527438" cy="3316720"/>
          </a:xfrm>
        </p:spPr>
        <p:txBody>
          <a:bodyPr/>
          <a:lstStyle/>
          <a:p>
            <a:r>
              <a:rPr lang="en-US" dirty="0">
                <a:hlinkClick r:id="rId2"/>
              </a:rPr>
              <a:t>Cheat sheet</a:t>
            </a:r>
            <a:endParaRPr lang="en-US" dirty="0"/>
          </a:p>
          <a:p>
            <a:r>
              <a:rPr lang="en-US" dirty="0">
                <a:hlinkClick r:id="rId3"/>
              </a:rPr>
              <a:t>Int</a:t>
            </a:r>
            <a:r>
              <a:rPr lang="en-US" dirty="0"/>
              <a:t>      </a:t>
            </a:r>
            <a:r>
              <a:rPr lang="en-US" dirty="0" err="1">
                <a:hlinkClick r:id="rId3"/>
              </a:rPr>
              <a:t>oduction</a:t>
            </a:r>
            <a:r>
              <a:rPr lang="en-US" dirty="0"/>
              <a:t> to the language</a:t>
            </a:r>
          </a:p>
          <a:p>
            <a:r>
              <a:rPr lang="en-US" dirty="0"/>
              <a:t>One hour crash </a:t>
            </a:r>
            <a:r>
              <a:rPr lang="en-US" dirty="0" err="1">
                <a:hlinkClick r:id="rId4"/>
              </a:rPr>
              <a:t>cou</a:t>
            </a:r>
            <a:r>
              <a:rPr lang="en-US" dirty="0"/>
              <a:t> 	  </a:t>
            </a:r>
            <a:r>
              <a:rPr lang="en-US" dirty="0">
                <a:hlinkClick r:id="rId4"/>
              </a:rPr>
              <a:t>se </a:t>
            </a:r>
            <a:endParaRPr lang="en-US" dirty="0"/>
          </a:p>
        </p:txBody>
      </p:sp>
      <p:pic>
        <p:nvPicPr>
          <p:cNvPr id="3074" name="Picture 2" descr="Installing and setting up R environment on Windows | Learn the basics of  the Web and App Development">
            <a:hlinkClick r:id="rId5"/>
            <a:extLst>
              <a:ext uri="{FF2B5EF4-FFF2-40B4-BE49-F238E27FC236}">
                <a16:creationId xmlns:a16="http://schemas.microsoft.com/office/drawing/2014/main" id="{FB65B11C-D110-D333-6FD1-F6024483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98" y="195682"/>
            <a:ext cx="2594308" cy="196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A569FA9B-16C9-5DB0-A52B-DE2D074EEE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3553" y="3399841"/>
            <a:ext cx="400625" cy="440131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807024F8-288C-03C0-9B73-BD4CFB6917B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355" b="3859"/>
          <a:stretch/>
        </p:blipFill>
        <p:spPr>
          <a:xfrm>
            <a:off x="4193946" y="3906317"/>
            <a:ext cx="520706" cy="497433"/>
          </a:xfrm>
          <a:prstGeom prst="rect">
            <a:avLst/>
          </a:prstGeom>
        </p:spPr>
      </p:pic>
      <p:pic>
        <p:nvPicPr>
          <p:cNvPr id="2050" name="Picture 2" descr="Fun things you can do in R. aka the stuff my Stats professor did… | by Deb  | Medium">
            <a:extLst>
              <a:ext uri="{FF2B5EF4-FFF2-40B4-BE49-F238E27FC236}">
                <a16:creationId xmlns:a16="http://schemas.microsoft.com/office/drawing/2014/main" id="{72604A91-5F39-B3CB-9427-8C71749F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38" y="2915816"/>
            <a:ext cx="5340348" cy="343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956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A74D6-4FA0-887F-D6D4-557D398E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on the 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286F8-AF85-2F9F-5F94-A1D229663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Login to RIS Open OnDemand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to “Interactive Apps” </a:t>
            </a:r>
            <a:r>
              <a:rPr lang="en-US" dirty="0">
                <a:sym typeface="Wingdings" panose="05000000000000000000" pitchFamily="2" charset="2"/>
              </a:rPr>
              <a:t> “</a:t>
            </a:r>
            <a:r>
              <a:rPr lang="en-US" dirty="0" err="1">
                <a:sym typeface="Wingdings" panose="05000000000000000000" pitchFamily="2" charset="2"/>
              </a:rPr>
              <a:t>Rstudio</a:t>
            </a:r>
            <a:r>
              <a:rPr lang="en-US" dirty="0">
                <a:sym typeface="Wingdings" panose="05000000000000000000" pitchFamily="2" charset="2"/>
              </a:rPr>
              <a:t>”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appropriate mount directories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Launch </a:t>
            </a:r>
          </a:p>
        </p:txBody>
      </p:sp>
      <p:pic>
        <p:nvPicPr>
          <p:cNvPr id="4098" name="Picture 2" descr="Rocket Launch Cartoon Icon Vector, Rocket Clipart, Cartoon Clipart, Icon  Clipart PNG and Vector with Transparent Background for Free Download">
            <a:extLst>
              <a:ext uri="{FF2B5EF4-FFF2-40B4-BE49-F238E27FC236}">
                <a16:creationId xmlns:a16="http://schemas.microsoft.com/office/drawing/2014/main" id="{894A68EA-B9C7-954D-DB95-DF1C70B5D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064" y="3933748"/>
            <a:ext cx="1927555" cy="192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1BF906-DCC7-45CF-0ACB-FC9D049F86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079" b="32359"/>
          <a:stretch/>
        </p:blipFill>
        <p:spPr>
          <a:xfrm>
            <a:off x="5774131" y="3730752"/>
            <a:ext cx="5407270" cy="276212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6F4DBD5-538C-6402-4C1F-A9FA94EE5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8417" y="484504"/>
            <a:ext cx="2682241" cy="26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8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BBD73-9522-5FF2-BBCC-46138972F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237" y="23388"/>
            <a:ext cx="10515600" cy="1325563"/>
          </a:xfrm>
        </p:spPr>
        <p:txBody>
          <a:bodyPr/>
          <a:lstStyle/>
          <a:p>
            <a:r>
              <a:rPr lang="en-US" dirty="0"/>
              <a:t>Homework Problem Introduction</a:t>
            </a:r>
          </a:p>
        </p:txBody>
      </p:sp>
      <p:pic>
        <p:nvPicPr>
          <p:cNvPr id="9" name="Picture 8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9CA5B677-A6B4-EE4E-58D4-186255100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4"/>
          <a:stretch/>
        </p:blipFill>
        <p:spPr>
          <a:xfrm>
            <a:off x="1150915" y="1414788"/>
            <a:ext cx="9144019" cy="528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7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E0DEDE-1AB5-9939-B1C6-568807287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LT32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4BC4284-8760-B74F-AC1D-D378E97761D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of 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4F50C4-7FBF-79FD-F21A-3EB790415878}"/>
              </a:ext>
            </a:extLst>
          </p:cNvPr>
          <p:cNvSpPr/>
          <p:nvPr/>
        </p:nvSpPr>
        <p:spPr>
          <a:xfrm>
            <a:off x="2377440" y="5442257"/>
            <a:ext cx="1661160" cy="673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3DF2AC-7F87-2CFE-7833-032CB971ACA4}"/>
              </a:ext>
            </a:extLst>
          </p:cNvPr>
          <p:cNvSpPr/>
          <p:nvPr/>
        </p:nvSpPr>
        <p:spPr>
          <a:xfrm>
            <a:off x="2864068" y="5353999"/>
            <a:ext cx="5119589" cy="945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F016FA-FF3D-51C9-4C34-6F5CD77D7F8C}"/>
              </a:ext>
            </a:extLst>
          </p:cNvPr>
          <p:cNvSpPr/>
          <p:nvPr/>
        </p:nvSpPr>
        <p:spPr>
          <a:xfrm>
            <a:off x="2273300" y="4554162"/>
            <a:ext cx="2545692" cy="945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22AC52-4C46-C551-0229-7F5F82A1628C}"/>
              </a:ext>
            </a:extLst>
          </p:cNvPr>
          <p:cNvSpPr/>
          <p:nvPr/>
        </p:nvSpPr>
        <p:spPr>
          <a:xfrm>
            <a:off x="6631940" y="4554162"/>
            <a:ext cx="2499448" cy="872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79B24-68DF-9181-02F5-548665E50E24}"/>
              </a:ext>
            </a:extLst>
          </p:cNvPr>
          <p:cNvSpPr/>
          <p:nvPr/>
        </p:nvSpPr>
        <p:spPr>
          <a:xfrm>
            <a:off x="7182769" y="3608261"/>
            <a:ext cx="927187" cy="945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1378F91-59D7-D8E2-52CE-8C14AB167D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188210"/>
              </p:ext>
            </p:extLst>
          </p:nvPr>
        </p:nvGraphicFramePr>
        <p:xfrm>
          <a:off x="542166" y="1430970"/>
          <a:ext cx="10649119" cy="4925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0786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A6D42-B2F4-A88A-3F8F-14D1C0AC0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Files Check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9C026-167F-D354-ECAD-2429134EE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files are needed before beginning 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Experiment Design Matrix </a:t>
            </a:r>
            <a:r>
              <a:rPr lang="en-US" dirty="0"/>
              <a:t>– a table annotating the factors (i.e. treatments, genotypes) of each sample.</a:t>
            </a:r>
            <a:endParaRPr lang="en-US" b="1" dirty="0"/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/>
              <a:t>FeatureCounts</a:t>
            </a:r>
            <a:r>
              <a:rPr lang="en-US" b="1" dirty="0"/>
              <a:t> matrix </a:t>
            </a:r>
            <a:r>
              <a:rPr lang="en-US" dirty="0"/>
              <a:t>– a table of gene expression counts for each gene and sample.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EE14E8-B48E-05ED-9E88-58F41B88E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LT32</a:t>
            </a:r>
          </a:p>
        </p:txBody>
      </p:sp>
    </p:spTree>
    <p:extLst>
      <p:ext uri="{BB962C8B-B14F-4D97-AF65-F5344CB8AC3E}">
        <p14:creationId xmlns:p14="http://schemas.microsoft.com/office/powerpoint/2010/main" val="269463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FA1B-C2D4-106A-A9D3-BC46D73ED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– Experiment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03937-7ECD-4A01-379C-4586175F0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LT32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0EA615-8099-DF46-E6D4-CA45476A2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67084" cy="434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Experiment Design matrix describes the factors that each sample belongs to. </a:t>
            </a:r>
          </a:p>
          <a:p>
            <a:r>
              <a:rPr lang="en-US" sz="1800" dirty="0"/>
              <a:t>CSV or TSV file type.</a:t>
            </a:r>
          </a:p>
          <a:p>
            <a:r>
              <a:rPr lang="en-US" sz="1800" dirty="0"/>
              <a:t>First column contains unique name for each sample, names exactly match those in the Counts table.</a:t>
            </a:r>
          </a:p>
          <a:p>
            <a:r>
              <a:rPr lang="en-US" sz="1800" dirty="0"/>
              <a:t>Subsequent columns represent factors in the experiment.</a:t>
            </a:r>
          </a:p>
          <a:p>
            <a:r>
              <a:rPr lang="en-US" sz="1800" dirty="0"/>
              <a:t>Alternative names “Design Matrix”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BDBAA-4EBF-8A4C-9D86-34612CE4F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74" y="2721567"/>
            <a:ext cx="5537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19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FA1B-C2D4-106A-A9D3-BC46D73ED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– Counts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03937-7ECD-4A01-379C-4586175F0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LT32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4064A2A-F8A4-F897-E209-B6FEDAD49973}"/>
              </a:ext>
            </a:extLst>
          </p:cNvPr>
          <p:cNvGraphicFramePr>
            <a:graphicFrameLocks noGrp="1"/>
          </p:cNvGraphicFramePr>
          <p:nvPr/>
        </p:nvGraphicFramePr>
        <p:xfrm>
          <a:off x="4553712" y="2075053"/>
          <a:ext cx="7558209" cy="3826187"/>
        </p:xfrm>
        <a:graphic>
          <a:graphicData uri="http://schemas.openxmlformats.org/drawingml/2006/table">
            <a:tbl>
              <a:tblPr/>
              <a:tblGrid>
                <a:gridCol w="1068402">
                  <a:extLst>
                    <a:ext uri="{9D8B030D-6E8A-4147-A177-3AD203B41FA5}">
                      <a16:colId xmlns:a16="http://schemas.microsoft.com/office/drawing/2014/main" val="1620363087"/>
                    </a:ext>
                  </a:extLst>
                </a:gridCol>
                <a:gridCol w="728612">
                  <a:extLst>
                    <a:ext uri="{9D8B030D-6E8A-4147-A177-3AD203B41FA5}">
                      <a16:colId xmlns:a16="http://schemas.microsoft.com/office/drawing/2014/main" val="3297980138"/>
                    </a:ext>
                  </a:extLst>
                </a:gridCol>
                <a:gridCol w="781594">
                  <a:extLst>
                    <a:ext uri="{9D8B030D-6E8A-4147-A177-3AD203B41FA5}">
                      <a16:colId xmlns:a16="http://schemas.microsoft.com/office/drawing/2014/main" val="353126765"/>
                    </a:ext>
                  </a:extLst>
                </a:gridCol>
                <a:gridCol w="92397">
                  <a:extLst>
                    <a:ext uri="{9D8B030D-6E8A-4147-A177-3AD203B41FA5}">
                      <a16:colId xmlns:a16="http://schemas.microsoft.com/office/drawing/2014/main" val="1751773103"/>
                    </a:ext>
                  </a:extLst>
                </a:gridCol>
                <a:gridCol w="1025665">
                  <a:extLst>
                    <a:ext uri="{9D8B030D-6E8A-4147-A177-3AD203B41FA5}">
                      <a16:colId xmlns:a16="http://schemas.microsoft.com/office/drawing/2014/main" val="3342212133"/>
                    </a:ext>
                  </a:extLst>
                </a:gridCol>
                <a:gridCol w="538418">
                  <a:extLst>
                    <a:ext uri="{9D8B030D-6E8A-4147-A177-3AD203B41FA5}">
                      <a16:colId xmlns:a16="http://schemas.microsoft.com/office/drawing/2014/main" val="2238151400"/>
                    </a:ext>
                  </a:extLst>
                </a:gridCol>
                <a:gridCol w="512834">
                  <a:extLst>
                    <a:ext uri="{9D8B030D-6E8A-4147-A177-3AD203B41FA5}">
                      <a16:colId xmlns:a16="http://schemas.microsoft.com/office/drawing/2014/main" val="2362071034"/>
                    </a:ext>
                  </a:extLst>
                </a:gridCol>
                <a:gridCol w="471456">
                  <a:extLst>
                    <a:ext uri="{9D8B030D-6E8A-4147-A177-3AD203B41FA5}">
                      <a16:colId xmlns:a16="http://schemas.microsoft.com/office/drawing/2014/main" val="1574114796"/>
                    </a:ext>
                  </a:extLst>
                </a:gridCol>
                <a:gridCol w="625503">
                  <a:extLst>
                    <a:ext uri="{9D8B030D-6E8A-4147-A177-3AD203B41FA5}">
                      <a16:colId xmlns:a16="http://schemas.microsoft.com/office/drawing/2014/main" val="2841499903"/>
                    </a:ext>
                  </a:extLst>
                </a:gridCol>
                <a:gridCol w="581988">
                  <a:extLst>
                    <a:ext uri="{9D8B030D-6E8A-4147-A177-3AD203B41FA5}">
                      <a16:colId xmlns:a16="http://schemas.microsoft.com/office/drawing/2014/main" val="4003730073"/>
                    </a:ext>
                  </a:extLst>
                </a:gridCol>
                <a:gridCol w="565670">
                  <a:extLst>
                    <a:ext uri="{9D8B030D-6E8A-4147-A177-3AD203B41FA5}">
                      <a16:colId xmlns:a16="http://schemas.microsoft.com/office/drawing/2014/main" val="2299821143"/>
                    </a:ext>
                  </a:extLst>
                </a:gridCol>
                <a:gridCol w="565670">
                  <a:extLst>
                    <a:ext uri="{9D8B030D-6E8A-4147-A177-3AD203B41FA5}">
                      <a16:colId xmlns:a16="http://schemas.microsoft.com/office/drawing/2014/main" val="3056302622"/>
                    </a:ext>
                  </a:extLst>
                </a:gridCol>
              </a:tblGrid>
              <a:tr h="173275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err="1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SampleName</a:t>
                      </a:r>
                      <a:endParaRPr lang="en-US" sz="900" b="0" i="0" u="none" strike="noStrike" dirty="0">
                        <a:ln w="3175">
                          <a:noFill/>
                          <a:prstDash val="sysDash"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D07_Rot_Rep1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D07_Rot_Rep2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D07_Rot_Rep3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D07_Sham_Rep1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D07_Sham_Rep2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D07_Sham_Rep3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525" marR="9525" marT="9525" marB="0" anchor="ctr" anchorCtr="1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24455"/>
                  </a:ext>
                </a:extLst>
              </a:tr>
              <a:tr h="173275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err="1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CellLine</a:t>
                      </a:r>
                      <a:endParaRPr lang="en-US" sz="900" b="0" i="0" u="none" strike="noStrike" dirty="0">
                        <a:ln w="3175">
                          <a:noFill/>
                          <a:prstDash val="sysDash"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ln w="3175">
                          <a:noFill/>
                          <a:prstDash val="sysDash"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7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141436"/>
                  </a:ext>
                </a:extLst>
              </a:tr>
              <a:tr h="173275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Drug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Rotenone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Rotenone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Rotenone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Sham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Sham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Sham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7FB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ln w="3175">
                          <a:noFill/>
                          <a:prstDash val="sysDash"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7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016762"/>
                  </a:ext>
                </a:extLst>
              </a:tr>
              <a:tr h="173275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723211"/>
                  </a:ext>
                </a:extLst>
              </a:tr>
              <a:tr h="1732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ENSEMBL_ID</a:t>
                      </a:r>
                    </a:p>
                  </a:txBody>
                  <a:tcPr marL="8122" marR="8122" marT="8122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Symbol</a:t>
                      </a:r>
                    </a:p>
                  </a:txBody>
                  <a:tcPr marL="8122" marR="8122" marT="8122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8122" marR="8122" marT="8122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D07_Rot_Rep1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D07_Rot_Rep2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D07_Rot_Rep3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D07_Sham_Rep1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D07_Sham_Rep2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D07_Sham_Rep3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8122" marR="8122" marT="8122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491837"/>
                  </a:ext>
                </a:extLst>
              </a:tr>
              <a:tr h="17327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ENSG00000223972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SIRT4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sirtuin</a:t>
                      </a:r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4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ENSG00000223972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623"/>
                  </a:ext>
                </a:extLst>
              </a:tr>
              <a:tr h="17327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ENSG00000227232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HMGB3P7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ENSG00000227232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529421"/>
                  </a:ext>
                </a:extLst>
              </a:tr>
              <a:tr h="17327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ENSG00000243485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TNFRSF10B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TNF receptor superfamily member 10b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ENSG00000243485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335982"/>
                  </a:ext>
                </a:extLst>
              </a:tr>
              <a:tr h="17327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ENSG00000237613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LEP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leptin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ENSG00000237613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359346"/>
                  </a:ext>
                </a:extLst>
              </a:tr>
              <a:tr h="17327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ENSG00000268020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CTBP2P1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ENSG00000268020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563573"/>
                  </a:ext>
                </a:extLst>
              </a:tr>
              <a:tr h="17327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ENSG00000240361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TNFRSF10B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TNF receptor superfamily member 10b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ENSG00000240361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749860"/>
                  </a:ext>
                </a:extLst>
              </a:tr>
              <a:tr h="17327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ENSG00000186092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OR10AB1P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ENSG00000186092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43777"/>
                  </a:ext>
                </a:extLst>
              </a:tr>
              <a:tr h="17327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F7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 w="3175">
                            <a:noFill/>
                            <a:prstDash val="sysDash"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8122" marR="8122" marT="8122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noProof="0" dirty="0">
                        <a:ln w="3175">
                          <a:noFill/>
                          <a:prstDash val="sysDash"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122" marR="8122" marT="8122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1014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5F9CFBE-059A-2FD4-6A4E-76FE80C31795}"/>
              </a:ext>
            </a:extLst>
          </p:cNvPr>
          <p:cNvSpPr txBox="1"/>
          <p:nvPr/>
        </p:nvSpPr>
        <p:spPr>
          <a:xfrm>
            <a:off x="8273147" y="6022630"/>
            <a:ext cx="252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Assay (Counts)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5B2798-C995-9525-C49E-393C1A920712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4567084" cy="43465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Counts tables describe the number of observations of each gene for each sample.</a:t>
            </a:r>
          </a:p>
          <a:p>
            <a:r>
              <a:rPr lang="en-US" sz="1800" dirty="0"/>
              <a:t>Provided by BRB-Seq pipeline.</a:t>
            </a:r>
          </a:p>
          <a:p>
            <a:r>
              <a:rPr lang="en-US" sz="1800" dirty="0"/>
              <a:t>CSV or TSV</a:t>
            </a:r>
          </a:p>
          <a:p>
            <a:r>
              <a:rPr lang="en-US" sz="1800" dirty="0"/>
              <a:t>Sample names need to EXACTLY match the experiment design matrix.</a:t>
            </a:r>
          </a:p>
          <a:p>
            <a:r>
              <a:rPr lang="en-US" sz="1800" dirty="0"/>
              <a:t>Left most column indicates gene ID, subsequent columns contains counts for each sample.</a:t>
            </a:r>
          </a:p>
          <a:p>
            <a:r>
              <a:rPr lang="en-US" sz="1800" dirty="0"/>
              <a:t>Avoid re-ordering rows. Keep originals. Make copies every time an adjustment is made.</a:t>
            </a:r>
          </a:p>
          <a:p>
            <a:r>
              <a:rPr lang="en-US" sz="1800" dirty="0"/>
              <a:t>Alternative Names: </a:t>
            </a:r>
            <a:r>
              <a:rPr lang="en-US" sz="1800" dirty="0" err="1"/>
              <a:t>FeatureCounts</a:t>
            </a:r>
            <a:r>
              <a:rPr lang="en-US" sz="1800" dirty="0"/>
              <a:t>, Expression Data, Counts table or matrix, Assay.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A747C-63B9-56EB-2ADA-E2AFD4E1A08E}"/>
              </a:ext>
            </a:extLst>
          </p:cNvPr>
          <p:cNvSpPr txBox="1"/>
          <p:nvPr/>
        </p:nvSpPr>
        <p:spPr>
          <a:xfrm>
            <a:off x="8153400" y="1573490"/>
            <a:ext cx="367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ColData</a:t>
            </a:r>
            <a:r>
              <a:rPr lang="en-US" b="1" dirty="0"/>
              <a:t> (Experiment Design)</a:t>
            </a:r>
          </a:p>
        </p:txBody>
      </p:sp>
    </p:spTree>
    <p:extLst>
      <p:ext uri="{BB962C8B-B14F-4D97-AF65-F5344CB8AC3E}">
        <p14:creationId xmlns:p14="http://schemas.microsoft.com/office/powerpoint/2010/main" val="3060837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723</Words>
  <Application>Microsoft Macintosh PowerPoint</Application>
  <PresentationFormat>Widescreen</PresentationFormat>
  <Paragraphs>287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Office Theme</vt:lpstr>
      <vt:lpstr>Bulk RNA-seq data cleaning and differential expressed gene analysis</vt:lpstr>
      <vt:lpstr>Welcome (back) to</vt:lpstr>
      <vt:lpstr>esources</vt:lpstr>
      <vt:lpstr>R on the RIS</vt:lpstr>
      <vt:lpstr>Homework Problem Introduction</vt:lpstr>
      <vt:lpstr>PowerPoint Presentation</vt:lpstr>
      <vt:lpstr>Starting Files Check List</vt:lpstr>
      <vt:lpstr>Data Structure – Experiment Design</vt:lpstr>
      <vt:lpstr>Data Structure – Counts Table</vt:lpstr>
      <vt:lpstr>Data Structure – Gene Annotation </vt:lpstr>
      <vt:lpstr>Gene Filtering</vt:lpstr>
      <vt:lpstr>Count Normalization</vt:lpstr>
      <vt:lpstr>Low Count Filtering</vt:lpstr>
      <vt:lpstr>PowerPoint Presentation</vt:lpstr>
      <vt:lpstr>Differential Analysis</vt:lpstr>
      <vt:lpstr>Conclusions</vt:lpstr>
      <vt:lpstr>Submission: (deadline: 2/27/2026, 11:59PM):   1. Submission path: /storage1/fs1/workshops/Active/BIO5488/SP2026.L41.BIOL.5488.01/Assignments/A06/Submissions/Users/&lt;Username&gt; 2. Rmd file 3. html output from Rmd 4. pngs required by each questions. Note: for all plots, please print them in the rmd/html file as well.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 Biology Week 2</dc:title>
  <dc:creator>Tripp, Lloyd</dc:creator>
  <cp:lastModifiedBy>Cheng, Yuchen (Alana)</cp:lastModifiedBy>
  <cp:revision>20</cp:revision>
  <dcterms:created xsi:type="dcterms:W3CDTF">2025-02-20T01:30:41Z</dcterms:created>
  <dcterms:modified xsi:type="dcterms:W3CDTF">2026-02-20T16:14:44Z</dcterms:modified>
</cp:coreProperties>
</file>